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180E36-9337-4801-931D-54BB9BBF1F5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a McClure" initials="M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A91"/>
    <a:srgbClr val="E1C072"/>
    <a:srgbClr val="24619A"/>
    <a:srgbClr val="030E46"/>
    <a:srgbClr val="F3E4C5"/>
    <a:srgbClr val="BCB099"/>
    <a:srgbClr val="FAFAFA"/>
    <a:srgbClr val="0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3" autoAdjust="0"/>
    <p:restoredTop sz="94660"/>
  </p:normalViewPr>
  <p:slideViewPr>
    <p:cSldViewPr snapToGrid="0">
      <p:cViewPr>
        <p:scale>
          <a:sx n="40" d="100"/>
          <a:sy n="40" d="100"/>
        </p:scale>
        <p:origin x="64" y="-8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2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3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5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1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7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1DFF-018A-45B4-A49D-415E969A1BA6}" type="datetimeFigureOut">
              <a:rPr lang="en-GB" smtClean="0"/>
              <a:t>18/10/18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839A-86BD-43C2-98EA-C6DA15A93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harmaceutical patter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 b="69010"/>
          <a:stretch/>
        </p:blipFill>
        <p:spPr bwMode="auto">
          <a:xfrm>
            <a:off x="0" y="0"/>
            <a:ext cx="32539577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859242"/>
            <a:ext cx="32399288" cy="2341396"/>
          </a:xfrm>
          <a:prstGeom prst="rect">
            <a:avLst/>
          </a:prstGeom>
          <a:solidFill>
            <a:srgbClr val="246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13646" y="2389855"/>
            <a:ext cx="29691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Generic </a:t>
            </a:r>
            <a:r>
              <a:rPr lang="en-GB" sz="8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tenofovir</a:t>
            </a:r>
            <a:r>
              <a:rPr lang="en-GB" sz="8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8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disoproxil</a:t>
            </a:r>
            <a:r>
              <a:rPr lang="en-GB" sz="8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fumarate and </a:t>
            </a:r>
            <a:r>
              <a:rPr lang="en-GB" sz="8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emtricitabine</a:t>
            </a:r>
            <a:r>
              <a:rPr lang="en-GB" sz="8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tablets obtained from the internet – are they what they say they are?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-53788" y="7162800"/>
            <a:ext cx="32432000" cy="3064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13645" y="7438328"/>
            <a:ext cx="2995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Xinzhu Wang</a:t>
            </a:r>
            <a:r>
              <a:rPr lang="en-GB" sz="4800" baseline="300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GB" sz="48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Will Nutland</a:t>
            </a:r>
            <a:r>
              <a:rPr lang="en-GB" sz="4800" baseline="300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GB" sz="48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Michael Brady</a:t>
            </a:r>
            <a:r>
              <a:rPr lang="en-GB" sz="4800" baseline="300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sz="48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Ian Green</a:t>
            </a:r>
            <a:r>
              <a:rPr lang="en-GB" sz="4800" baseline="300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sz="48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Myra McClure</a:t>
            </a:r>
            <a:r>
              <a:rPr lang="en-GB" sz="4800" baseline="300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GB" sz="48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Marta Boffito</a:t>
            </a:r>
            <a:r>
              <a:rPr lang="en-GB" sz="4800" baseline="30000" dirty="0">
                <a:solidFill>
                  <a:srgbClr val="044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1,4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3644" y="8421878"/>
            <a:ext cx="29957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aseline="30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GB" sz="48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Imperial College London, London, UK </a:t>
            </a:r>
            <a:r>
              <a:rPr lang="en-GB" sz="4800" baseline="30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GB" sz="48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PrEPster, London, UK </a:t>
            </a:r>
            <a:r>
              <a:rPr lang="en-GB" sz="4800" baseline="30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sz="48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Terrence Higgins Trust, UK </a:t>
            </a:r>
          </a:p>
          <a:p>
            <a:r>
              <a:rPr lang="en-GB" sz="4800" baseline="30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GB" sz="48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Chelsea and Westminster Hospital, London, UK</a:t>
            </a:r>
            <a:endParaRPr lang="en-GB" sz="4800" baseline="30000" dirty="0">
              <a:solidFill>
                <a:srgbClr val="044A9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6" name="Picture 12" descr="Image result for terrence higgins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027" y="41108517"/>
            <a:ext cx="3771894" cy="18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rep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880" y="41143443"/>
            <a:ext cx="4371400" cy="18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4" y="41093129"/>
            <a:ext cx="5124040" cy="19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16175581" y="11142841"/>
            <a:ext cx="48127" cy="28903906"/>
          </a:xfrm>
          <a:prstGeom prst="line">
            <a:avLst/>
          </a:prstGeom>
          <a:ln w="76200">
            <a:solidFill>
              <a:srgbClr val="246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2644" y="10955351"/>
            <a:ext cx="2043672" cy="2055577"/>
            <a:chOff x="4571998" y="19250525"/>
            <a:chExt cx="2502000" cy="2502569"/>
          </a:xfrm>
        </p:grpSpPr>
        <p:sp>
          <p:nvSpPr>
            <p:cNvPr id="26" name="Donut 25"/>
            <p:cNvSpPr/>
            <p:nvPr/>
          </p:nvSpPr>
          <p:spPr>
            <a:xfrm>
              <a:off x="4571998" y="19250525"/>
              <a:ext cx="2502000" cy="2502569"/>
            </a:xfrm>
            <a:prstGeom prst="donut">
              <a:avLst>
                <a:gd name="adj" fmla="val 10661"/>
              </a:avLst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293895" y="20020548"/>
              <a:ext cx="1058779" cy="1010653"/>
            </a:xfrm>
            <a:prstGeom prst="flowChartConnector">
              <a:avLst/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64644" y="11472434"/>
            <a:ext cx="832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Background</a:t>
            </a:r>
            <a:endParaRPr lang="en-GB" dirty="0">
              <a:solidFill>
                <a:srgbClr val="044A9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6316" y="12421306"/>
            <a:ext cx="1191013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Pre-exposure prophylaxis (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) with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tenofovir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disoproxil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fumarate (TDF)/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emtricitabine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(FTC) has been shown to reduce dramatically the risk of HIV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acquisition</a:t>
            </a:r>
            <a:r>
              <a:rPr lang="en-GB" sz="3200" baseline="3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1-2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However, the National Health Service (NHS) in England has declined to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commission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, leading high-risk individuals to purchase generic versions on-line. Our team at Imperial College London provided therapeutic drug monitoring for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tenofovir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(TFV) and FTC in 2016-2017 for 293 individuals taking 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and reported that plasma concentrations were all above the target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values</a:t>
            </a:r>
            <a:r>
              <a:rPr lang="en-GB" sz="32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More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recently,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concerns have arisen over the authenticity of 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purchased online. In the present study, we sampled 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from mainstream brands and suppliers and measured TDF and FTC in the purchased tablet form.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62644" y="19391709"/>
            <a:ext cx="2043672" cy="2055577"/>
            <a:chOff x="4571998" y="19250525"/>
            <a:chExt cx="2502000" cy="2502569"/>
          </a:xfrm>
        </p:grpSpPr>
        <p:sp>
          <p:nvSpPr>
            <p:cNvPr id="31" name="Donut 30"/>
            <p:cNvSpPr/>
            <p:nvPr/>
          </p:nvSpPr>
          <p:spPr>
            <a:xfrm>
              <a:off x="4571998" y="19250525"/>
              <a:ext cx="2502000" cy="2502569"/>
            </a:xfrm>
            <a:prstGeom prst="donut">
              <a:avLst>
                <a:gd name="adj" fmla="val 10661"/>
              </a:avLst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293895" y="20020548"/>
              <a:ext cx="1058779" cy="1010653"/>
            </a:xfrm>
            <a:prstGeom prst="flowChartConnector">
              <a:avLst/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64644" y="19908792"/>
            <a:ext cx="832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Methods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06316" y="20857664"/>
            <a:ext cx="11910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tablets in sealed bottles of different brands and from different suppliers were purchased from the internet through test purchases.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Truvada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for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® from Gilead was purchased from Imperial College Healthcare NHS Trust. The brand and supplier of the 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samples were blinded from the researcher carrying out the analysis. The active pharmaceutical ingredient TDF and FTC was quantified using a fully validated ultra-performance liquid chromatography assay.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2644" y="25603283"/>
            <a:ext cx="2043672" cy="2055577"/>
            <a:chOff x="4571998" y="19250525"/>
            <a:chExt cx="2502000" cy="2502569"/>
          </a:xfrm>
        </p:grpSpPr>
        <p:sp>
          <p:nvSpPr>
            <p:cNvPr id="24" name="Donut 23"/>
            <p:cNvSpPr/>
            <p:nvPr/>
          </p:nvSpPr>
          <p:spPr>
            <a:xfrm>
              <a:off x="4571998" y="19250525"/>
              <a:ext cx="2502000" cy="2502569"/>
            </a:xfrm>
            <a:prstGeom prst="donut">
              <a:avLst>
                <a:gd name="adj" fmla="val 10661"/>
              </a:avLst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93895" y="20020548"/>
              <a:ext cx="1058779" cy="1010653"/>
            </a:xfrm>
            <a:prstGeom prst="flowChartConnector">
              <a:avLst/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64644" y="26120366"/>
            <a:ext cx="832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06316" y="27069238"/>
            <a:ext cx="119101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A total of 14 samples were obtained for analysis, including </a:t>
            </a:r>
            <a:r>
              <a:rPr lang="en-GB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Truvada</a:t>
            </a:r>
            <a:r>
              <a:rPr lang="en-GB" sz="3200" baseline="30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TM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from Gilead,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used in the IMPACT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trial</a:t>
            </a:r>
            <a:r>
              <a:rPr lang="en-GB" sz="3200" baseline="3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13 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tablets obtained from Mylan,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Cipla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, Hetero Healthcare,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Emcure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, Adcock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ingram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and GPO (Figure).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The suppliers were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Dynamix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International, In House Pharmacy, Green Cross Pharmacy, United Pharmacy, All Day Chemist and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Silom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As summarised in the table, all the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tablets contained 94.3% to 104.9% of the 300 mg of TDF  claimed on the label and 97.3% to 104.4% of the 200 mg FTC  claimed on the label.</a:t>
            </a:r>
          </a:p>
        </p:txBody>
      </p:sp>
      <p:sp>
        <p:nvSpPr>
          <p:cNvPr id="2" name="Pentagon 1"/>
          <p:cNvSpPr/>
          <p:nvPr/>
        </p:nvSpPr>
        <p:spPr>
          <a:xfrm>
            <a:off x="16184578" y="11585282"/>
            <a:ext cx="11223762" cy="945541"/>
          </a:xfrm>
          <a:prstGeom prst="homePlate">
            <a:avLst/>
          </a:prstGeom>
          <a:solidFill>
            <a:srgbClr val="04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362644" y="32627413"/>
            <a:ext cx="2043672" cy="2055577"/>
            <a:chOff x="4571998" y="19250525"/>
            <a:chExt cx="2502000" cy="2502569"/>
          </a:xfrm>
        </p:grpSpPr>
        <p:sp>
          <p:nvSpPr>
            <p:cNvPr id="38" name="Donut 37"/>
            <p:cNvSpPr/>
            <p:nvPr/>
          </p:nvSpPr>
          <p:spPr>
            <a:xfrm>
              <a:off x="4571998" y="19250525"/>
              <a:ext cx="2502000" cy="2502569"/>
            </a:xfrm>
            <a:prstGeom prst="donut">
              <a:avLst>
                <a:gd name="adj" fmla="val 10661"/>
              </a:avLst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293895" y="20020548"/>
              <a:ext cx="1058779" cy="1010653"/>
            </a:xfrm>
            <a:prstGeom prst="flowChartConnector">
              <a:avLst/>
            </a:prstGeom>
            <a:solidFill>
              <a:srgbClr val="E1C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864644" y="33144496"/>
            <a:ext cx="832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6316" y="34093368"/>
            <a:ext cx="11910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All the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tablets sampled in this study contained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stated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amount of TDF and FTC. We were able to confirm the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stated content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tablets from various manufactures and suppliers. This study provides reassurance to the community purchasing generic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online and is a good example of a close collaboration between academics, clinicians, HIV charities and </a:t>
            </a:r>
            <a:r>
              <a:rPr lang="en-GB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advocates.</a:t>
            </a:r>
          </a:p>
        </p:txBody>
      </p:sp>
      <p:sp>
        <p:nvSpPr>
          <p:cNvPr id="42" name="Pentagon 41"/>
          <p:cNvSpPr/>
          <p:nvPr/>
        </p:nvSpPr>
        <p:spPr>
          <a:xfrm>
            <a:off x="16175581" y="23292643"/>
            <a:ext cx="11223762" cy="945541"/>
          </a:xfrm>
          <a:prstGeom prst="homePlate">
            <a:avLst/>
          </a:prstGeom>
          <a:solidFill>
            <a:srgbClr val="04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655143" y="11732216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830343" y="23442245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Figures</a:t>
            </a:r>
            <a:endParaRPr lang="en-GB" sz="4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123" y="29398695"/>
            <a:ext cx="4636924" cy="347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674" y="24987809"/>
            <a:ext cx="5070079" cy="3802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90C7EB-6BE1-5B4E-AA78-0A7AB887D4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6" r="1660" b="14497"/>
          <a:stretch/>
        </p:blipFill>
        <p:spPr>
          <a:xfrm>
            <a:off x="17388662" y="25024181"/>
            <a:ext cx="7316180" cy="324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88673" y="34599901"/>
            <a:ext cx="5109546" cy="38321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826583" y="30468689"/>
            <a:ext cx="10914390" cy="7988969"/>
            <a:chOff x="17171326" y="30468689"/>
            <a:chExt cx="10914390" cy="79889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AC0858A-428B-F24A-84D4-C175670E5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84" t="5509" r="56738" b="6625"/>
            <a:stretch/>
          </p:blipFill>
          <p:spPr>
            <a:xfrm>
              <a:off x="17171326" y="30468689"/>
              <a:ext cx="2470486" cy="798896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9759863" y="30666270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Truvada</a:t>
              </a:r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by Gilead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759862" y="31612144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Ricovir</a:t>
              </a:r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-EM by Mylan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759862" y="32551442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Adco-Emtevir</a:t>
              </a:r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by </a:t>
              </a:r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adcock</a:t>
              </a:r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ingram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759861" y="33619164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TENO-EM by GPO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759860" y="34823502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TENOF-EM by Hetero Healthcare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759859" y="36147143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TAVIN-EM by </a:t>
              </a:r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Emcure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759858" y="37440179"/>
              <a:ext cx="83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TENVIR-EM by </a:t>
              </a:r>
              <a:r>
                <a:rPr lang="en-GB" sz="3200" dirty="0" err="1" smtClean="0">
                  <a:solidFill>
                    <a:srgbClr val="044A9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Cipla</a:t>
              </a:r>
              <a:endParaRPr lang="en-GB" sz="6000" dirty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6592252" y="21535945"/>
            <a:ext cx="1497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Characteristic of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samples. Supplier source of the generic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samples was listed in alphabetic order.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29475" y="28538863"/>
            <a:ext cx="1191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Bottle package of all the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samples analysed in the study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234674" y="28899962"/>
            <a:ext cx="1191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Blinded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samples ready for processing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444124" y="33030462"/>
            <a:ext cx="567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Grinding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tablets (from IMPACT trial) using Pestle &amp; Mortar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614753" y="39522326"/>
            <a:ext cx="513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Fine powder ready to be dissolved in solvent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483" y="38242295"/>
            <a:ext cx="136763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McCormack et al. Pre-exposure prophylaxis to prevent the acquisition of HIV-1 infection (PROUD): effectiveness results from the pilot phase of a pragmatic open-label randomised trial. Lancet 2016; 387:53-60.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Molina et al. On-demand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preexposure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prophylaxis in men at high risk for HIV-1 infection. N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Engl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J Med 2015; 373:237-2246.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Wang et al.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InterPrEP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Internet-based pre-exposure prophylaxis with generic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tenofovir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disproxil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fumarate/</a:t>
            </a:r>
            <a:r>
              <a:rPr lang="en-GB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emtricitabine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London – analysis of pharmacokinetics, safety and outcomes. HIV medicine 2018; 19,1-6.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https://www.prepimpacttrial.org.uk/</a:t>
            </a:r>
          </a:p>
          <a:p>
            <a:pPr marL="457200" indent="-457200">
              <a:buAutoNum type="arabicPeriod"/>
            </a:pPr>
            <a:endParaRPr lang="en-GB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0483" y="37635393"/>
            <a:ext cx="839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44A9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References</a:t>
            </a:r>
            <a:endParaRPr lang="en-GB" sz="6000" dirty="0">
              <a:solidFill>
                <a:srgbClr val="044A9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65109" y="150417"/>
            <a:ext cx="10438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P010</a:t>
            </a:r>
            <a:endParaRPr lang="en-GB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0123" y="13085584"/>
            <a:ext cx="16286479" cy="82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676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xinzhu</dc:creator>
  <cp:lastModifiedBy>Will Nutland</cp:lastModifiedBy>
  <cp:revision>29</cp:revision>
  <dcterms:created xsi:type="dcterms:W3CDTF">2018-09-18T09:31:55Z</dcterms:created>
  <dcterms:modified xsi:type="dcterms:W3CDTF">2018-10-18T10:32:52Z</dcterms:modified>
</cp:coreProperties>
</file>